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D121"/>
    <a:srgbClr val="16F6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>
        <p:scale>
          <a:sx n="77" d="100"/>
          <a:sy n="77" d="100"/>
        </p:scale>
        <p:origin x="-882" y="222"/>
      </p:cViewPr>
      <p:guideLst>
        <p:guide orient="horz" pos="2191"/>
        <p:guide pos="279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5C3BD-73A8-4FF2-85B4-DE11A000F358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183F6-CCC0-40B3-A9A0-9D13C672C0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5C3BD-73A8-4FF2-85B4-DE11A000F358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183F6-CCC0-40B3-A9A0-9D13C672C0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5C3BD-73A8-4FF2-85B4-DE11A000F358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183F6-CCC0-40B3-A9A0-9D13C672C0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5C3BD-73A8-4FF2-85B4-DE11A000F358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183F6-CCC0-40B3-A9A0-9D13C672C0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5C3BD-73A8-4FF2-85B4-DE11A000F358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183F6-CCC0-40B3-A9A0-9D13C672C0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5C3BD-73A8-4FF2-85B4-DE11A000F358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183F6-CCC0-40B3-A9A0-9D13C672C0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5C3BD-73A8-4FF2-85B4-DE11A000F358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183F6-CCC0-40B3-A9A0-9D13C672C0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5C3BD-73A8-4FF2-85B4-DE11A000F358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183F6-CCC0-40B3-A9A0-9D13C672C0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5C3BD-73A8-4FF2-85B4-DE11A000F358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183F6-CCC0-40B3-A9A0-9D13C672C0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5C3BD-73A8-4FF2-85B4-DE11A000F358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183F6-CCC0-40B3-A9A0-9D13C672C0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5C3BD-73A8-4FF2-85B4-DE11A000F358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183F6-CCC0-40B3-A9A0-9D13C672C0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5C3BD-73A8-4FF2-85B4-DE11A000F358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183F6-CCC0-40B3-A9A0-9D13C672C06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Heart 4"/>
          <p:cNvSpPr/>
          <p:nvPr/>
        </p:nvSpPr>
        <p:spPr>
          <a:xfrm>
            <a:off x="1524000" y="533400"/>
            <a:ext cx="7162800" cy="5638800"/>
          </a:xfrm>
          <a:prstGeom prst="heart">
            <a:avLst/>
          </a:prstGeom>
          <a:ln>
            <a:solidFill>
              <a:srgbClr val="C0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astellar" panose="020A0402060406010301" pitchFamily="18" charset="0"/>
              </a:rPr>
              <a:t>WELCOME TO </a:t>
            </a:r>
            <a:r>
              <a:rPr lang="en-US" sz="4000" b="1" i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astellar" panose="020A0402060406010301" pitchFamily="18" charset="0"/>
              </a:rPr>
              <a:t>OUR </a:t>
            </a:r>
            <a:r>
              <a:rPr lang="en-US" sz="4000" b="1" i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astellar" panose="020A0402060406010301" pitchFamily="18" charset="0"/>
              </a:rPr>
              <a:t>CLASSES</a:t>
            </a:r>
            <a:endParaRPr lang="en-US" sz="4000" b="1" i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Castellar" panose="020A0402060406010301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0"/>
            <a:ext cx="7772400" cy="6096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33401" y="0"/>
            <a:ext cx="8001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i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UNIT 11: NATIONAL PARKS</a:t>
            </a:r>
            <a:endParaRPr lang="en-US" sz="36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9" name="Picture 8" descr="images (3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609600"/>
            <a:ext cx="7696200" cy="6096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62000" y="685800"/>
            <a:ext cx="7620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LANGUAGE FORCUS (</a:t>
            </a:r>
            <a:r>
              <a:rPr lang="en-US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Conditional sentences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 descr="l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371600"/>
            <a:ext cx="91440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0"/>
            <a:ext cx="7772400" cy="6096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33401" y="0"/>
            <a:ext cx="8001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i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UNIT 11: NATIONAL PARKS</a:t>
            </a:r>
            <a:endParaRPr lang="en-US" sz="36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" name="Picture 3" descr="images (3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9800" y="609600"/>
            <a:ext cx="4267200" cy="609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86000" y="685800"/>
            <a:ext cx="4191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LANGUAGE FORCUS</a:t>
            </a:r>
            <a:endParaRPr lang="en-US" sz="2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f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0"/>
            <a:ext cx="7772400" cy="6096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533401" y="0"/>
            <a:ext cx="8001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i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UNIT 11: NATIONAL PARKS</a:t>
            </a:r>
            <a:endParaRPr lang="en-US" sz="36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" name="Picture 9" descr="images (3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609600"/>
            <a:ext cx="7696200" cy="6096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62000" y="685800"/>
            <a:ext cx="7620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LANGUAGE FORCUS (</a:t>
            </a:r>
            <a:r>
              <a:rPr lang="en-US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Conditional sentences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 descr="l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343025"/>
            <a:ext cx="9144000" cy="5486400"/>
          </a:xfrm>
          <a:prstGeom prst="rect">
            <a:avLst/>
          </a:prstGeom>
        </p:spPr>
      </p:pic>
      <p:sp>
        <p:nvSpPr>
          <p:cNvPr id="3080" name="Text Box 3079"/>
          <p:cNvSpPr txBox="1"/>
          <p:nvPr/>
        </p:nvSpPr>
        <p:spPr>
          <a:xfrm>
            <a:off x="762000" y="1752600"/>
            <a:ext cx="8207375" cy="10763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sz="3200" b="1" err="1">
                <a:solidFill>
                  <a:schemeClr val="accent6">
                    <a:lumMod val="7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-Câu điều kiện gồm có hai phần</a:t>
            </a:r>
            <a:r>
              <a:rPr sz="3200" b="1">
                <a:solidFill>
                  <a:schemeClr val="accent6">
                    <a:lumMod val="7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:</a:t>
            </a:r>
            <a:r>
              <a:rPr sz="3200">
                <a:solidFill>
                  <a:schemeClr val="accent4"/>
                </a:solidFill>
              </a:rPr>
              <a:t> </a:t>
            </a:r>
          </a:p>
          <a:p>
            <a:r>
              <a:rPr sz="3200" err="1">
                <a:solidFill>
                  <a:schemeClr val="accent4"/>
                </a:solidFill>
              </a:rPr>
              <a:t> </a:t>
            </a:r>
            <a:r>
              <a:rPr lang="en-US" sz="3200" err="1">
                <a:solidFill>
                  <a:schemeClr val="accent4"/>
                </a:solidFill>
              </a:rPr>
              <a:t>			</a:t>
            </a:r>
            <a:r>
              <a:rPr sz="3200" b="1" err="1">
                <a:solidFill>
                  <a:schemeClr val="tx1"/>
                </a:solidFill>
              </a:rPr>
              <a:t>và</a:t>
            </a:r>
            <a:r>
              <a:rPr sz="3200">
                <a:solidFill>
                  <a:schemeClr val="accent4"/>
                </a:solidFill>
              </a:rPr>
              <a:t> </a:t>
            </a:r>
          </a:p>
        </p:txBody>
      </p:sp>
      <p:sp>
        <p:nvSpPr>
          <p:cNvPr id="3076" name="Text Box 3075"/>
          <p:cNvSpPr txBox="1"/>
          <p:nvPr/>
        </p:nvSpPr>
        <p:spPr>
          <a:xfrm>
            <a:off x="762000" y="2828925"/>
            <a:ext cx="7620000" cy="10763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sz="3200"/>
              <a:t>Ex: </a:t>
            </a:r>
          </a:p>
          <a:p>
            <a:r>
              <a:rPr sz="3200" u="sng">
                <a:solidFill>
                  <a:schemeClr val="tx1"/>
                </a:solidFill>
              </a:rPr>
              <a:t>I will buy a house</a:t>
            </a:r>
            <a:r>
              <a:rPr sz="3200"/>
              <a:t> </a:t>
            </a:r>
            <a:r>
              <a:rPr sz="3200" b="1" i="1" u="sng">
                <a:solidFill>
                  <a:schemeClr val="accent3"/>
                </a:solidFill>
              </a:rPr>
              <a:t>if I have money</a:t>
            </a:r>
            <a:r>
              <a:rPr b="1" i="1">
                <a:solidFill>
                  <a:schemeClr val="accent3"/>
                </a:solidFill>
              </a:rPr>
              <a:t> </a:t>
            </a:r>
          </a:p>
        </p:txBody>
      </p:sp>
      <p:sp>
        <p:nvSpPr>
          <p:cNvPr id="3081" name="Text Box 3080"/>
          <p:cNvSpPr txBox="1"/>
          <p:nvPr/>
        </p:nvSpPr>
        <p:spPr>
          <a:xfrm>
            <a:off x="861695" y="3901758"/>
            <a:ext cx="2884805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i="1"/>
              <a:t>Main clause </a:t>
            </a:r>
            <a:r>
              <a:rPr lang="en-US" i="1"/>
              <a:t>(Mệnh đề chính)</a:t>
            </a:r>
            <a:r>
              <a:rPr i="1"/>
              <a:t> </a:t>
            </a:r>
          </a:p>
        </p:txBody>
      </p:sp>
      <p:sp>
        <p:nvSpPr>
          <p:cNvPr id="3082" name="Text Box 3081"/>
          <p:cNvSpPr txBox="1"/>
          <p:nvPr/>
        </p:nvSpPr>
        <p:spPr>
          <a:xfrm>
            <a:off x="4070350" y="3904933"/>
            <a:ext cx="2880360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i="1"/>
              <a:t>If clause </a:t>
            </a:r>
            <a:r>
              <a:rPr lang="en-US" i="1"/>
              <a:t>(Mệnh đề điều kiện)</a:t>
            </a:r>
            <a:r>
              <a:rPr i="1"/>
              <a:t> </a:t>
            </a:r>
          </a:p>
        </p:txBody>
      </p:sp>
      <p:sp>
        <p:nvSpPr>
          <p:cNvPr id="3077" name="Text Box 3076"/>
          <p:cNvSpPr txBox="1"/>
          <p:nvPr/>
        </p:nvSpPr>
        <p:spPr>
          <a:xfrm>
            <a:off x="762000" y="4381500"/>
            <a:ext cx="6151880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sz="3200"/>
              <a:t>(</a:t>
            </a:r>
            <a:r>
              <a:rPr lang="en-US" sz="3200" b="1" i="1" u="sng">
                <a:solidFill>
                  <a:schemeClr val="accent3"/>
                </a:solidFill>
              </a:rPr>
              <a:t>I</a:t>
            </a:r>
            <a:r>
              <a:rPr sz="3200" b="1" i="1" u="sng">
                <a:solidFill>
                  <a:schemeClr val="accent3"/>
                </a:solidFill>
              </a:rPr>
              <a:t>f I have money</a:t>
            </a:r>
            <a:r>
              <a:rPr sz="3200"/>
              <a:t>, </a:t>
            </a:r>
            <a:r>
              <a:rPr sz="3200" u="sng"/>
              <a:t>I will buy a house</a:t>
            </a:r>
            <a:r>
              <a:rPr sz="3200"/>
              <a:t> ) </a:t>
            </a:r>
          </a:p>
        </p:txBody>
      </p:sp>
      <p:sp>
        <p:nvSpPr>
          <p:cNvPr id="3" name="Text Box 2"/>
          <p:cNvSpPr txBox="1"/>
          <p:nvPr/>
        </p:nvSpPr>
        <p:spPr>
          <a:xfrm>
            <a:off x="715645" y="4964748"/>
            <a:ext cx="2880360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i="1"/>
              <a:t>If clause </a:t>
            </a:r>
            <a:r>
              <a:rPr lang="en-US" i="1"/>
              <a:t>(Mệnh đề điều kiện)</a:t>
            </a:r>
            <a:r>
              <a:rPr i="1"/>
              <a:t> </a:t>
            </a:r>
          </a:p>
        </p:txBody>
      </p:sp>
      <p:sp>
        <p:nvSpPr>
          <p:cNvPr id="4" name="Text Box 3"/>
          <p:cNvSpPr txBox="1"/>
          <p:nvPr/>
        </p:nvSpPr>
        <p:spPr>
          <a:xfrm>
            <a:off x="3917315" y="4964748"/>
            <a:ext cx="2884805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i="1"/>
              <a:t>Main clause </a:t>
            </a:r>
            <a:r>
              <a:rPr lang="en-US" i="1"/>
              <a:t>(Mệnh đề chính)</a:t>
            </a:r>
            <a:r>
              <a:rPr i="1"/>
              <a:t> </a:t>
            </a:r>
          </a:p>
        </p:txBody>
      </p:sp>
      <p:sp>
        <p:nvSpPr>
          <p:cNvPr id="5" name="Text Box 4"/>
          <p:cNvSpPr txBox="1"/>
          <p:nvPr/>
        </p:nvSpPr>
        <p:spPr>
          <a:xfrm>
            <a:off x="1487170" y="2245360"/>
            <a:ext cx="225933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3200" err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sym typeface="+mn-ea"/>
              </a:rPr>
              <a:t>main clause</a:t>
            </a:r>
            <a:endParaRPr lang="en-US" sz="3200" err="1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sym typeface="+mn-ea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3917315" y="2245360"/>
            <a:ext cx="2239010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32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sym typeface="+mn-ea"/>
              </a:rPr>
              <a:t>if clause</a:t>
            </a:r>
            <a:r>
              <a:rPr sz="3200">
                <a:solidFill>
                  <a:schemeClr val="accent4"/>
                </a:solidFill>
                <a:sym typeface="+mn-ea"/>
              </a:rPr>
              <a:t> </a:t>
            </a:r>
            <a:endParaRPr sz="3200">
              <a:solidFill>
                <a:schemeClr val="accent4"/>
              </a:solidFill>
            </a:endParaRPr>
          </a:p>
          <a:p>
            <a:endParaRPr lang="en-US" sz="3200"/>
          </a:p>
        </p:txBody>
      </p:sp>
      <p:sp>
        <p:nvSpPr>
          <p:cNvPr id="3078" name="Text Box 3077"/>
          <p:cNvSpPr txBox="1"/>
          <p:nvPr/>
        </p:nvSpPr>
        <p:spPr>
          <a:xfrm>
            <a:off x="416560" y="5537835"/>
            <a:ext cx="8263255" cy="8604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sz="250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-Mệnh đề if có thể đứng trước</a:t>
            </a:r>
            <a:r>
              <a:rPr sz="250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sz="250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hoặc sau mệnh đề chính . Nếu mệnh đề</a:t>
            </a:r>
            <a:r>
              <a:rPr sz="250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if </a:t>
            </a:r>
            <a:r>
              <a:rPr sz="250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đặt trước mệnh đề chính thì sau nó có dấu phẩy</a:t>
            </a:r>
            <a:r>
              <a:rPr sz="250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0" grpId="0"/>
      <p:bldP spid="3076" grpId="0"/>
      <p:bldP spid="3081" grpId="1"/>
      <p:bldP spid="3082" grpId="0"/>
      <p:bldP spid="3077" grpId="0"/>
      <p:bldP spid="3" grpId="0"/>
      <p:bldP spid="4" grpId="1"/>
      <p:bldP spid="5" grpId="0"/>
      <p:bldP spid="6" grpId="0"/>
      <p:bldP spid="307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0"/>
            <a:ext cx="7772400" cy="6096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33401" y="0"/>
            <a:ext cx="8001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i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UNIT 11: NATIONAL PARKS</a:t>
            </a:r>
            <a:endParaRPr lang="en-US" sz="36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7" name="Picture 6" descr="images (3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609600"/>
            <a:ext cx="7696200" cy="6096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62000" y="685800"/>
            <a:ext cx="7620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LANGUAGE FORCUS (</a:t>
            </a:r>
            <a:r>
              <a:rPr lang="en-US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Conditional sentences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 descr="l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742440"/>
            <a:ext cx="9144000" cy="5115560"/>
          </a:xfrm>
          <a:prstGeom prst="rect">
            <a:avLst/>
          </a:prstGeom>
        </p:spPr>
      </p:pic>
      <p:graphicFrame>
        <p:nvGraphicFramePr>
          <p:cNvPr id="4169" name="Table 4168"/>
          <p:cNvGraphicFramePr/>
          <p:nvPr/>
        </p:nvGraphicFramePr>
        <p:xfrm>
          <a:off x="356870" y="1665605"/>
          <a:ext cx="8787130" cy="4855210"/>
        </p:xfrm>
        <a:graphic>
          <a:graphicData uri="http://schemas.openxmlformats.org/drawingml/2006/table">
            <a:tbl>
              <a:tblPr/>
              <a:tblGrid>
                <a:gridCol w="873125"/>
                <a:gridCol w="2237740"/>
                <a:gridCol w="2496820"/>
                <a:gridCol w="3179445"/>
              </a:tblGrid>
              <a:tr h="52260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sz="2500"/>
                        <a:t> </a:t>
                      </a:r>
                      <a:endParaRPr lang="en-US" sz="250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US" sz="25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US" sz="25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sz="2500"/>
                        <a:t> </a:t>
                      </a:r>
                      <a:endParaRPr lang="en-US" sz="25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475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1</a:t>
                      </a:r>
                      <a:endParaRPr lang="en-US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/>
                    </a:p>
                    <a:p>
                      <a:pPr marL="0" lvl="0" indent="0">
                        <a:buNone/>
                      </a:pPr>
                      <a:r>
                        <a:rPr lang="en-US" sz="1800"/>
                        <a:t>HTĐ</a:t>
                      </a: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  <a:alpha val="71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  <a:alpha val="71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3129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2</a:t>
                      </a:r>
                      <a:endParaRPr lang="en-US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 sz="1800"/>
                    </a:p>
                    <a:p>
                      <a:pPr marL="0" lvl="0" indent="0">
                        <a:buNone/>
                      </a:pPr>
                      <a:r>
                        <a:rPr lang="en-US" sz="1800"/>
                        <a:t>QKĐ</a:t>
                      </a: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  <a:alpha val="71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/>
                    </a:p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  <a:alpha val="71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656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3</a:t>
                      </a:r>
                      <a:endParaRPr lang="en-US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/>
                    </a:p>
                    <a:p>
                      <a:pPr marL="0" lvl="0" indent="0">
                        <a:buNone/>
                      </a:pPr>
                      <a:r>
                        <a:rPr lang="en-US" sz="1800"/>
                        <a:t>QKHT</a:t>
                      </a: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  <a:alpha val="71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  <a:alpha val="71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4" name="Straight Arrow Connector 3"/>
          <p:cNvCxnSpPr/>
          <p:nvPr/>
        </p:nvCxnSpPr>
        <p:spPr>
          <a:xfrm flipV="1">
            <a:off x="1802130" y="2428875"/>
            <a:ext cx="3048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1828800" y="2895600"/>
            <a:ext cx="228600" cy="1790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s 12"/>
          <p:cNvSpPr/>
          <p:nvPr/>
        </p:nvSpPr>
        <p:spPr>
          <a:xfrm>
            <a:off x="357505" y="1758315"/>
            <a:ext cx="842010" cy="460375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sz="2400" b="1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Loại</a:t>
            </a:r>
            <a:endParaRPr lang="en-US" sz="2400" b="1" err="1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4" name="Rectangles 13"/>
          <p:cNvSpPr/>
          <p:nvPr/>
        </p:nvSpPr>
        <p:spPr>
          <a:xfrm>
            <a:off x="1519238" y="1758315"/>
            <a:ext cx="1263650" cy="47561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sz="2500" b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If clause</a:t>
            </a:r>
            <a:endParaRPr lang="en-US" sz="2500" b="1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5" name="Rectangles 14"/>
          <p:cNvSpPr/>
          <p:nvPr/>
        </p:nvSpPr>
        <p:spPr>
          <a:xfrm>
            <a:off x="3652838" y="1743075"/>
            <a:ext cx="1761490" cy="47561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sz="2500" b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Main clause</a:t>
            </a:r>
            <a:endParaRPr lang="en-US" sz="2500" b="1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6" name="Rectangles 15"/>
          <p:cNvSpPr/>
          <p:nvPr/>
        </p:nvSpPr>
        <p:spPr>
          <a:xfrm>
            <a:off x="6211253" y="1743075"/>
            <a:ext cx="2551430" cy="47561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sz="2500" b="1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Cách dùng &amp; ví dụ</a:t>
            </a:r>
            <a:endParaRPr lang="en-US" sz="2500" b="1" err="1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2207260" y="2233930"/>
            <a:ext cx="1350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am/ is/ are </a:t>
            </a:r>
          </a:p>
        </p:txBody>
      </p:sp>
      <p:sp>
        <p:nvSpPr>
          <p:cNvPr id="10" name="Text Box 9"/>
          <p:cNvSpPr txBox="1"/>
          <p:nvPr/>
        </p:nvSpPr>
        <p:spPr>
          <a:xfrm>
            <a:off x="2249805" y="2943225"/>
            <a:ext cx="13315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V</a:t>
            </a:r>
            <a:r>
              <a:rPr lang="en-US" baseline="-25000"/>
              <a:t>0/ s/ es</a:t>
            </a:r>
          </a:p>
        </p:txBody>
      </p:sp>
      <p:sp>
        <p:nvSpPr>
          <p:cNvPr id="11" name="Text Box 10"/>
          <p:cNvSpPr txBox="1"/>
          <p:nvPr/>
        </p:nvSpPr>
        <p:spPr>
          <a:xfrm>
            <a:off x="3836035" y="2557145"/>
            <a:ext cx="21837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will/ can/ may... + V</a:t>
            </a:r>
            <a:r>
              <a:rPr lang="en-US" baseline="-25000"/>
              <a:t>0</a:t>
            </a:r>
          </a:p>
        </p:txBody>
      </p:sp>
      <p:sp>
        <p:nvSpPr>
          <p:cNvPr id="12" name="Text Box 11"/>
          <p:cNvSpPr txBox="1"/>
          <p:nvPr/>
        </p:nvSpPr>
        <p:spPr>
          <a:xfrm>
            <a:off x="6019165" y="2233930"/>
            <a:ext cx="29362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err="1">
                <a:sym typeface="Wingdings" panose="05000000000000000000" charset="0"/>
              </a:rPr>
              <a:t> </a:t>
            </a:r>
            <a:r>
              <a:rPr err="1">
                <a:sym typeface="+mn-ea"/>
              </a:rPr>
              <a:t>Giả thiết có thể xảy ra ở hiện tại hoặc tương lai</a:t>
            </a:r>
            <a:endParaRPr lang="en-US"/>
          </a:p>
        </p:txBody>
      </p:sp>
      <p:sp>
        <p:nvSpPr>
          <p:cNvPr id="17" name="Text Box 16"/>
          <p:cNvSpPr txBox="1"/>
          <p:nvPr/>
        </p:nvSpPr>
        <p:spPr>
          <a:xfrm>
            <a:off x="6019800" y="2804795"/>
            <a:ext cx="31242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u="sng">
                <a:solidFill>
                  <a:srgbClr val="C00000"/>
                </a:solidFill>
                <a:sym typeface="+mn-ea"/>
              </a:rPr>
              <a:t>Ex</a:t>
            </a:r>
            <a:r>
              <a:rPr lang="en-US">
                <a:sym typeface="+mn-ea"/>
              </a:rPr>
              <a:t>: </a:t>
            </a:r>
            <a:r>
              <a:rPr>
                <a:sym typeface="+mn-ea"/>
              </a:rPr>
              <a:t>If  you </a:t>
            </a:r>
            <a:r>
              <a:rPr u="sng">
                <a:sym typeface="+mn-ea"/>
              </a:rPr>
              <a:t>study</a:t>
            </a:r>
            <a:r>
              <a:rPr>
                <a:sym typeface="+mn-ea"/>
              </a:rPr>
              <a:t> hard, you </a:t>
            </a:r>
            <a:r>
              <a:rPr u="sng">
                <a:sym typeface="+mn-ea"/>
              </a:rPr>
              <a:t>will pass</a:t>
            </a:r>
            <a:r>
              <a:rPr>
                <a:sym typeface="+mn-ea"/>
              </a:rPr>
              <a:t> the exam</a:t>
            </a:r>
            <a:endParaRPr lang="en-US"/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1825625" y="3657600"/>
            <a:ext cx="231775" cy="2171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814195" y="3945255"/>
            <a:ext cx="167005" cy="2457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Box 19"/>
          <p:cNvSpPr txBox="1"/>
          <p:nvPr/>
        </p:nvSpPr>
        <p:spPr>
          <a:xfrm>
            <a:off x="2178685" y="3533775"/>
            <a:ext cx="11741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were</a:t>
            </a:r>
          </a:p>
        </p:txBody>
      </p:sp>
      <p:sp>
        <p:nvSpPr>
          <p:cNvPr id="21" name="Text Box 20"/>
          <p:cNvSpPr txBox="1"/>
          <p:nvPr/>
        </p:nvSpPr>
        <p:spPr>
          <a:xfrm>
            <a:off x="2060575" y="4168775"/>
            <a:ext cx="12922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V2/ ed</a:t>
            </a:r>
          </a:p>
        </p:txBody>
      </p:sp>
      <p:sp>
        <p:nvSpPr>
          <p:cNvPr id="22" name="Text Box 21"/>
          <p:cNvSpPr txBox="1"/>
          <p:nvPr/>
        </p:nvSpPr>
        <p:spPr>
          <a:xfrm>
            <a:off x="3475990" y="3815715"/>
            <a:ext cx="24669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would/ could/should...+V</a:t>
            </a:r>
            <a:r>
              <a:rPr lang="en-US" sz="1600" baseline="-2500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4147" name="Text Box 4146"/>
          <p:cNvSpPr txBox="1"/>
          <p:nvPr/>
        </p:nvSpPr>
        <p:spPr>
          <a:xfrm>
            <a:off x="5942965" y="3449955"/>
            <a:ext cx="3201035" cy="9220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err="1">
                <a:sym typeface="Wingdings" panose="05000000000000000000" charset="0"/>
              </a:rPr>
              <a:t></a:t>
            </a:r>
            <a:r>
              <a:rPr err="1"/>
              <a:t>Giả thiết trái ngược với sự thật</a:t>
            </a:r>
            <a:r>
              <a:t> </a:t>
            </a:r>
            <a:r>
              <a:rPr err="1"/>
              <a:t>ở hiện tại</a:t>
            </a:r>
            <a:r>
              <a:t> </a:t>
            </a:r>
            <a:r>
              <a:rPr lang="en-US"/>
              <a:t>.</a:t>
            </a:r>
          </a:p>
          <a:p>
            <a:endParaRPr lang="en-US"/>
          </a:p>
        </p:txBody>
      </p:sp>
      <p:sp>
        <p:nvSpPr>
          <p:cNvPr id="23" name="Text Box 22"/>
          <p:cNvSpPr txBox="1"/>
          <p:nvPr/>
        </p:nvSpPr>
        <p:spPr>
          <a:xfrm>
            <a:off x="5942965" y="4074795"/>
            <a:ext cx="320103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u="sng">
                <a:solidFill>
                  <a:srgbClr val="C00000"/>
                </a:solidFill>
                <a:sym typeface="+mn-ea"/>
              </a:rPr>
              <a:t>Ex</a:t>
            </a:r>
            <a:r>
              <a:rPr lang="en-US">
                <a:sym typeface="+mn-ea"/>
              </a:rPr>
              <a:t>: </a:t>
            </a:r>
            <a:r>
              <a:rPr>
                <a:sym typeface="+mn-ea"/>
              </a:rPr>
              <a:t>If I </a:t>
            </a:r>
            <a:r>
              <a:rPr u="sng">
                <a:sym typeface="+mn-ea"/>
              </a:rPr>
              <a:t>were</a:t>
            </a:r>
            <a:r>
              <a:rPr>
                <a:sym typeface="+mn-ea"/>
              </a:rPr>
              <a:t> rich, I </a:t>
            </a:r>
            <a:r>
              <a:rPr u="sng">
                <a:sym typeface="+mn-ea"/>
              </a:rPr>
              <a:t>would help</a:t>
            </a:r>
            <a:r>
              <a:rPr>
                <a:sym typeface="+mn-ea"/>
              </a:rPr>
              <a:t> </a:t>
            </a:r>
          </a:p>
          <a:p>
            <a:r>
              <a:rPr>
                <a:sym typeface="+mn-ea"/>
              </a:rPr>
              <a:t>the poor</a:t>
            </a:r>
            <a:r>
              <a:rPr lang="en-US">
                <a:sym typeface="+mn-ea"/>
              </a:rPr>
              <a:t>.</a:t>
            </a:r>
            <a:r>
              <a:rPr>
                <a:sym typeface="+mn-ea"/>
              </a:rPr>
              <a:t> </a:t>
            </a:r>
            <a:endParaRPr lang="en-US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1993265" y="5486400"/>
            <a:ext cx="292735" cy="107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Box 25"/>
          <p:cNvSpPr txBox="1"/>
          <p:nvPr/>
        </p:nvSpPr>
        <p:spPr>
          <a:xfrm>
            <a:off x="2339340" y="5307330"/>
            <a:ext cx="1218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had + V</a:t>
            </a:r>
            <a:r>
              <a:rPr lang="en-US" baseline="-25000"/>
              <a:t>3/ ed</a:t>
            </a:r>
          </a:p>
        </p:txBody>
      </p:sp>
      <p:sp>
        <p:nvSpPr>
          <p:cNvPr id="28" name="Text Box 27"/>
          <p:cNvSpPr txBox="1"/>
          <p:nvPr/>
        </p:nvSpPr>
        <p:spPr>
          <a:xfrm>
            <a:off x="3475355" y="5377180"/>
            <a:ext cx="254381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would/ could...+ have + V</a:t>
            </a:r>
            <a:r>
              <a:rPr lang="en-US" sz="1600" baseline="-25000"/>
              <a:t>3/ed</a:t>
            </a:r>
            <a:r>
              <a:rPr lang="en-US" sz="1600"/>
              <a:t>.</a:t>
            </a:r>
          </a:p>
        </p:txBody>
      </p:sp>
      <p:sp>
        <p:nvSpPr>
          <p:cNvPr id="4153" name="Text Box 4152"/>
          <p:cNvSpPr txBox="1"/>
          <p:nvPr/>
        </p:nvSpPr>
        <p:spPr>
          <a:xfrm>
            <a:off x="5942965" y="4798060"/>
            <a:ext cx="2904490" cy="92202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err="1">
                <a:sym typeface="Wingdings" panose="05000000000000000000" charset="0"/>
              </a:rPr>
              <a:t> </a:t>
            </a:r>
            <a:r>
              <a:rPr err="1"/>
              <a:t>Giả thiết trái ngược với sự thật trong qúa khứ</a:t>
            </a:r>
            <a:r>
              <a:t> </a:t>
            </a:r>
          </a:p>
          <a:p>
            <a:endParaRPr/>
          </a:p>
        </p:txBody>
      </p:sp>
      <p:sp>
        <p:nvSpPr>
          <p:cNvPr id="29" name="Text Box 28"/>
          <p:cNvSpPr txBox="1"/>
          <p:nvPr/>
        </p:nvSpPr>
        <p:spPr>
          <a:xfrm>
            <a:off x="6019165" y="5551805"/>
            <a:ext cx="282829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u="sng">
                <a:solidFill>
                  <a:srgbClr val="C00000"/>
                </a:solidFill>
                <a:sym typeface="+mn-ea"/>
              </a:rPr>
              <a:t>Ex:</a:t>
            </a:r>
            <a:r>
              <a:rPr lang="en-US" i="1">
                <a:solidFill>
                  <a:srgbClr val="C00000"/>
                </a:solidFill>
                <a:sym typeface="+mn-ea"/>
              </a:rPr>
              <a:t> </a:t>
            </a:r>
            <a:r>
              <a:rPr err="1">
                <a:sym typeface="+mn-ea"/>
              </a:rPr>
              <a:t>If Van Quyen</a:t>
            </a:r>
            <a:r>
              <a:rPr>
                <a:sym typeface="+mn-ea"/>
              </a:rPr>
              <a:t> </a:t>
            </a:r>
            <a:r>
              <a:rPr u="sng">
                <a:sym typeface="+mn-ea"/>
              </a:rPr>
              <a:t>had not bet</a:t>
            </a:r>
            <a:r>
              <a:rPr>
                <a:sym typeface="+mn-ea"/>
              </a:rPr>
              <a:t> on </a:t>
            </a:r>
            <a:r>
              <a:rPr err="1">
                <a:sym typeface="+mn-ea"/>
              </a:rPr>
              <a:t>football,he</a:t>
            </a:r>
            <a:r>
              <a:rPr>
                <a:sym typeface="+mn-ea"/>
              </a:rPr>
              <a:t> </a:t>
            </a:r>
            <a:r>
              <a:rPr u="sng">
                <a:sym typeface="+mn-ea"/>
              </a:rPr>
              <a:t>would not have been</a:t>
            </a:r>
            <a:r>
              <a:rPr>
                <a:sym typeface="+mn-ea"/>
              </a:rPr>
              <a:t> in prison</a:t>
            </a:r>
            <a:endParaRPr lang="en-US"/>
          </a:p>
        </p:txBody>
      </p:sp>
      <p:sp>
        <p:nvSpPr>
          <p:cNvPr id="30" name="Text Box 29"/>
          <p:cNvSpPr txBox="1"/>
          <p:nvPr/>
        </p:nvSpPr>
        <p:spPr>
          <a:xfrm>
            <a:off x="365760" y="1297305"/>
            <a:ext cx="2235200" cy="49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 - FORMS: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47" grpId="0"/>
      <p:bldP spid="415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0"/>
            <a:ext cx="7772400" cy="6096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33401" y="0"/>
            <a:ext cx="8001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i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UNIT 11: NATIONAL PARKS</a:t>
            </a:r>
            <a:endParaRPr lang="en-US" sz="36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7" name="Picture 6" descr="images (3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609600"/>
            <a:ext cx="7696200" cy="6096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62000" y="685800"/>
            <a:ext cx="7620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LANGUAGE FORCUS (</a:t>
            </a:r>
            <a:r>
              <a:rPr lang="en-US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Conditional sentences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 descr="l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742440"/>
            <a:ext cx="9108440" cy="5115560"/>
          </a:xfrm>
          <a:prstGeom prst="rect">
            <a:avLst/>
          </a:prstGeom>
        </p:spPr>
      </p:pic>
      <p:sp>
        <p:nvSpPr>
          <p:cNvPr id="30" name="Text Box 29"/>
          <p:cNvSpPr txBox="1"/>
          <p:nvPr/>
        </p:nvSpPr>
        <p:spPr>
          <a:xfrm>
            <a:off x="533400" y="1250950"/>
            <a:ext cx="7924165" cy="49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II - How to connect 2 sentences with “IF”</a:t>
            </a:r>
          </a:p>
        </p:txBody>
      </p:sp>
      <p:sp>
        <p:nvSpPr>
          <p:cNvPr id="4" name="Text Box 3"/>
          <p:cNvSpPr txBox="1"/>
          <p:nvPr/>
        </p:nvSpPr>
        <p:spPr>
          <a:xfrm>
            <a:off x="429260" y="1999615"/>
            <a:ext cx="8135620" cy="4015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Nối 2 câu lại với nhau bằng IF theo 3 bước sau:</a:t>
            </a:r>
            <a:endParaRPr lang="en-US" sz="1500"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5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Bước 1:</a:t>
            </a:r>
            <a:endParaRPr lang="en-US" sz="15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>
                <a:latin typeface="Arial" panose="020B0604020202020204" pitchFamily="34" charset="0"/>
                <a:cs typeface="Arial" panose="020B0604020202020204" pitchFamily="34" charset="0"/>
              </a:rPr>
              <a:t>Xác định từ nối: (chia làm 2 nhóm)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charset="0"/>
              </a:rPr>
              <a:t> Nhóm 1 -  because, but: Thay if vào because, but , rồi đem mệnh đề chứa if lên đầu, nối 2 câu bằng dấu phẩy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charset="0"/>
              </a:rPr>
              <a:t> Nhóm 2 - so, and, and so, that's why ...: Bỏ những từ này, Điền if vào đầu, không đổi trật tự của 2 câu, nối 2 câu bằng dấu phẩy.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500">
              <a:latin typeface="Arial" panose="020B0604020202020204" pitchFamily="34" charset="0"/>
              <a:cs typeface="Arial" panose="020B0604020202020204" pitchFamily="34" charset="0"/>
              <a:sym typeface="Wingdings" panose="0500000000000000000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  <a:sym typeface="Wingdings" panose="05000000000000000000" charset="0"/>
              </a:rPr>
              <a:t>Bước 2</a:t>
            </a:r>
            <a:r>
              <a:rPr lang="en-US" sz="150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charset="0"/>
              </a:rPr>
              <a:t>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charset="0"/>
              </a:rPr>
              <a:t>+ Vế có NOT → bỏ NOT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charset="0"/>
              </a:rPr>
              <a:t>+ Vế không có NOT → thêm NOT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500">
              <a:latin typeface="Arial" panose="020B0604020202020204" pitchFamily="34" charset="0"/>
              <a:cs typeface="Arial" panose="020B0604020202020204" pitchFamily="34" charset="0"/>
              <a:sym typeface="Wingdings" panose="0500000000000000000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  <a:sym typeface="Wingdings" panose="05000000000000000000" charset="0"/>
              </a:rPr>
              <a:t>Bước 3:</a:t>
            </a:r>
            <a:r>
              <a:rPr lang="en-US" sz="150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charset="0"/>
              </a:rPr>
              <a:t>  Xác định thì: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charset="0"/>
              </a:rPr>
              <a:t>+ Câu ở thì hiện tại → Viết lại câu bằng ĐKL2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charset="0"/>
              </a:rPr>
              <a:t>+ Câu ở quá khứ → Viết lại câu bằng ĐKL3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500">
              <a:latin typeface="Arial" panose="020B0604020202020204" pitchFamily="34" charset="0"/>
              <a:cs typeface="Arial" panose="020B0604020202020204" pitchFamily="34" charset="0"/>
              <a:sym typeface="Wingdings" panose="05000000000000000000" charset="0"/>
            </a:endParaRPr>
          </a:p>
        </p:txBody>
      </p:sp>
      <p:sp>
        <p:nvSpPr>
          <p:cNvPr id="11" name="Text Box 10"/>
          <p:cNvSpPr txBox="1"/>
          <p:nvPr/>
        </p:nvSpPr>
        <p:spPr>
          <a:xfrm>
            <a:off x="1002665" y="5688965"/>
            <a:ext cx="74555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Ex:                  I                       a typewriter        I            </a:t>
            </a:r>
          </a:p>
        </p:txBody>
      </p:sp>
      <p:sp>
        <p:nvSpPr>
          <p:cNvPr id="12" name="Text Box 11"/>
          <p:cNvSpPr txBox="1"/>
          <p:nvPr/>
        </p:nvSpPr>
        <p:spPr>
          <a:xfrm>
            <a:off x="4699635" y="5688965"/>
            <a:ext cx="4210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so</a:t>
            </a:r>
          </a:p>
        </p:txBody>
      </p:sp>
      <p:sp>
        <p:nvSpPr>
          <p:cNvPr id="13" name="Text Box 12"/>
          <p:cNvSpPr txBox="1"/>
          <p:nvPr/>
        </p:nvSpPr>
        <p:spPr>
          <a:xfrm>
            <a:off x="2906395" y="5688965"/>
            <a:ext cx="7099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+mn-ea"/>
              </a:rPr>
              <a:t> have</a:t>
            </a:r>
            <a:endParaRPr lang="en-US"/>
          </a:p>
        </p:txBody>
      </p:sp>
      <p:sp>
        <p:nvSpPr>
          <p:cNvPr id="14" name="Text Box 13"/>
          <p:cNvSpPr txBox="1"/>
          <p:nvPr/>
        </p:nvSpPr>
        <p:spPr>
          <a:xfrm>
            <a:off x="2337435" y="5688965"/>
            <a:ext cx="7289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+mn-ea"/>
              </a:rPr>
              <a:t>don't</a:t>
            </a:r>
            <a:endParaRPr lang="en-US"/>
          </a:p>
        </p:txBody>
      </p:sp>
      <p:sp>
        <p:nvSpPr>
          <p:cNvPr id="16" name="Text Box 15"/>
          <p:cNvSpPr txBox="1"/>
          <p:nvPr/>
        </p:nvSpPr>
        <p:spPr>
          <a:xfrm>
            <a:off x="1898650" y="5688965"/>
            <a:ext cx="4387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IF</a:t>
            </a:r>
          </a:p>
        </p:txBody>
      </p:sp>
      <p:sp>
        <p:nvSpPr>
          <p:cNvPr id="17" name="Text Box 16"/>
          <p:cNvSpPr txBox="1"/>
          <p:nvPr/>
        </p:nvSpPr>
        <p:spPr>
          <a:xfrm>
            <a:off x="4646930" y="5535295"/>
            <a:ext cx="16700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,</a:t>
            </a:r>
          </a:p>
        </p:txBody>
      </p:sp>
      <p:sp>
        <p:nvSpPr>
          <p:cNvPr id="18" name="Text Box 17"/>
          <p:cNvSpPr txBox="1"/>
          <p:nvPr/>
        </p:nvSpPr>
        <p:spPr>
          <a:xfrm>
            <a:off x="5762625" y="5688965"/>
            <a:ext cx="5359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not</a:t>
            </a:r>
          </a:p>
        </p:txBody>
      </p:sp>
      <p:sp>
        <p:nvSpPr>
          <p:cNvPr id="19" name="Text Box 18"/>
          <p:cNvSpPr txBox="1"/>
          <p:nvPr/>
        </p:nvSpPr>
        <p:spPr>
          <a:xfrm>
            <a:off x="6141085" y="5688965"/>
            <a:ext cx="16884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+mn-ea"/>
              </a:rPr>
              <a:t>type it myself.</a:t>
            </a:r>
            <a:endParaRPr lang="en-US"/>
          </a:p>
        </p:txBody>
      </p:sp>
      <p:sp>
        <p:nvSpPr>
          <p:cNvPr id="20" name="Text Box 19"/>
          <p:cNvSpPr txBox="1"/>
          <p:nvPr/>
        </p:nvSpPr>
        <p:spPr>
          <a:xfrm>
            <a:off x="2914650" y="5705475"/>
            <a:ext cx="6667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had</a:t>
            </a:r>
          </a:p>
        </p:txBody>
      </p:sp>
      <p:sp>
        <p:nvSpPr>
          <p:cNvPr id="21" name="Text Box 20"/>
          <p:cNvSpPr txBox="1"/>
          <p:nvPr/>
        </p:nvSpPr>
        <p:spPr>
          <a:xfrm>
            <a:off x="5120640" y="5705475"/>
            <a:ext cx="8229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would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7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1" dur="5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0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5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7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9" dur="5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5" presetClass="emph" presetSubtype="1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22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23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24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2" grpId="1"/>
      <p:bldP spid="12" grpId="2"/>
      <p:bldP spid="13" grpId="0"/>
      <p:bldP spid="13" grpId="1"/>
      <p:bldP spid="14" grpId="0"/>
      <p:bldP spid="14" grpId="1"/>
      <p:bldP spid="14" grpId="2"/>
      <p:bldP spid="16" grpId="0"/>
      <p:bldP spid="16" grpId="1"/>
      <p:bldP spid="17" grpId="0"/>
      <p:bldP spid="17" grpId="1"/>
      <p:bldP spid="18" grpId="1"/>
      <p:bldP spid="18" grpId="2"/>
      <p:bldP spid="19" grpId="0"/>
      <p:bldP spid="20" grpId="0"/>
      <p:bldP spid="21" grpId="0"/>
      <p:bldP spid="21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0"/>
            <a:ext cx="7772400" cy="6096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33401" y="0"/>
            <a:ext cx="8001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i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UNIT 11: NATIONAL PARKS</a:t>
            </a:r>
            <a:endParaRPr lang="en-US" sz="36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7" name="Picture 6" descr="images (3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609600"/>
            <a:ext cx="7696200" cy="6096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62000" y="685800"/>
            <a:ext cx="7620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LANGUAGE FORCUS (</a:t>
            </a:r>
            <a:r>
              <a:rPr lang="en-US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Conditional sentences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 descr="l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371600"/>
            <a:ext cx="9144000" cy="5486400"/>
          </a:xfrm>
          <a:prstGeom prst="rect">
            <a:avLst/>
          </a:prstGeom>
        </p:spPr>
      </p:pic>
      <p:sp>
        <p:nvSpPr>
          <p:cNvPr id="4" name="Text Box 3"/>
          <p:cNvSpPr txBox="1"/>
          <p:nvPr/>
        </p:nvSpPr>
        <p:spPr>
          <a:xfrm>
            <a:off x="866775" y="1924050"/>
            <a:ext cx="6905625" cy="9220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NOTE:</a:t>
            </a:r>
          </a:p>
          <a:p>
            <a:endParaRPr lang="en-US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  <a:p>
            <a:r>
              <a:rPr lang="en-US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UNLESS = IF ......... NOT  </a:t>
            </a:r>
          </a:p>
        </p:txBody>
      </p:sp>
      <p:sp>
        <p:nvSpPr>
          <p:cNvPr id="18" name="Text Box 17"/>
          <p:cNvSpPr txBox="1"/>
          <p:nvPr/>
        </p:nvSpPr>
        <p:spPr>
          <a:xfrm>
            <a:off x="819150" y="3081655"/>
            <a:ext cx="695325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>
                <a:sym typeface="+mn-ea"/>
              </a:rPr>
              <a:t>EX:</a:t>
            </a:r>
          </a:p>
          <a:p>
            <a:r>
              <a:rPr u="sng">
                <a:sym typeface="+mn-ea"/>
              </a:rPr>
              <a:t>If</a:t>
            </a:r>
            <a:r>
              <a:rPr>
                <a:sym typeface="+mn-ea"/>
              </a:rPr>
              <a:t> </a:t>
            </a:r>
            <a:r>
              <a:rPr lang="en-US">
                <a:sym typeface="+mn-ea"/>
              </a:rPr>
              <a:t>she does</a:t>
            </a:r>
            <a:r>
              <a:rPr>
                <a:sym typeface="+mn-ea"/>
              </a:rPr>
              <a:t> do </a:t>
            </a:r>
            <a:r>
              <a:rPr u="sng">
                <a:sym typeface="+mn-ea"/>
              </a:rPr>
              <a:t>not</a:t>
            </a:r>
            <a:r>
              <a:rPr>
                <a:sym typeface="+mn-ea"/>
              </a:rPr>
              <a:t> study hard, </a:t>
            </a:r>
            <a:r>
              <a:rPr lang="en-US">
                <a:sym typeface="+mn-ea"/>
              </a:rPr>
              <a:t>she</a:t>
            </a:r>
            <a:r>
              <a:rPr>
                <a:sym typeface="+mn-ea"/>
              </a:rPr>
              <a:t> will fail the exam  </a:t>
            </a:r>
          </a:p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→ UNLESS   she </a:t>
            </a:r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studies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hard, she will fail the exam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0"/>
            <a:ext cx="7772400" cy="6096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33401" y="0"/>
            <a:ext cx="8001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i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UNIT 11: NATIONAL PARKS</a:t>
            </a:r>
            <a:endParaRPr lang="en-US" sz="36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7" name="Picture 6" descr="images (3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609600"/>
            <a:ext cx="7696200" cy="6096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62000" y="685800"/>
            <a:ext cx="7620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LANGUAGE FORCUS (</a:t>
            </a:r>
            <a:r>
              <a:rPr lang="en-US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Conditional sentences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 descr="l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741805"/>
            <a:ext cx="9144000" cy="5116195"/>
          </a:xfrm>
          <a:prstGeom prst="rect">
            <a:avLst/>
          </a:prstGeom>
        </p:spPr>
      </p:pic>
      <p:sp>
        <p:nvSpPr>
          <p:cNvPr id="30" name="Text Box 29"/>
          <p:cNvSpPr txBox="1"/>
          <p:nvPr/>
        </p:nvSpPr>
        <p:spPr>
          <a:xfrm>
            <a:off x="533400" y="1250950"/>
            <a:ext cx="7924165" cy="49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III - TASK 1: </a:t>
            </a:r>
            <a:r>
              <a:rPr lang="en-US" sz="260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sym typeface="+mn-ea"/>
              </a:rPr>
              <a:t>Use the correct verb tenses</a:t>
            </a:r>
            <a:r>
              <a:rPr lang="en-US" sz="2600" b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147" name="Content Placeholder 6146"/>
          <p:cNvSpPr>
            <a:spLocks noGrp="1"/>
          </p:cNvSpPr>
          <p:nvPr/>
        </p:nvSpPr>
        <p:spPr>
          <a:xfrm>
            <a:off x="400050" y="2000250"/>
            <a:ext cx="8744585" cy="456692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3000"/>
              <a:t>If I see him , I (give ) ________ him a gift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3000"/>
              <a:t>If I had a typewriter, I (type) ________    it myself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3000"/>
              <a:t>If I had known that you were in hospital, I _________     (visit) you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3000"/>
              <a:t>You could make better progress if you _________(attend) class regularly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3000"/>
              <a:t>If I (know) _________his telephone number, I’d give it to you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3000"/>
              <a:t>If you (arrive)________     ten minutes earlier, you would have got a seat </a:t>
            </a:r>
          </a:p>
        </p:txBody>
      </p:sp>
      <p:sp>
        <p:nvSpPr>
          <p:cNvPr id="6148" name="Text Box 6147"/>
          <p:cNvSpPr txBox="1"/>
          <p:nvPr/>
        </p:nvSpPr>
        <p:spPr>
          <a:xfrm>
            <a:off x="4441825" y="2000250"/>
            <a:ext cx="1457325" cy="429895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anchor="t">
            <a:spAutoFit/>
          </a:bodyPr>
          <a:lstStyle/>
          <a:p>
            <a:r>
              <a:rPr lang="en-US" sz="2200">
                <a:solidFill>
                  <a:srgbClr val="FF0000"/>
                </a:solidFill>
                <a:latin typeface="Arial" panose="020B0604020202020204" pitchFamily="34" charset="0"/>
              </a:rPr>
              <a:t>will give</a:t>
            </a:r>
            <a:r>
              <a:rPr lang="en-US" sz="220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6150" name="Text Box 6149"/>
          <p:cNvSpPr txBox="1"/>
          <p:nvPr/>
        </p:nvSpPr>
        <p:spPr>
          <a:xfrm>
            <a:off x="400685" y="3478530"/>
            <a:ext cx="2830195" cy="42989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sz="2200">
                <a:solidFill>
                  <a:srgbClr val="FF0000"/>
                </a:solidFill>
                <a:latin typeface="Arial" panose="020B0604020202020204" pitchFamily="34" charset="0"/>
              </a:rPr>
              <a:t>would have visited</a:t>
            </a:r>
            <a:r>
              <a:rPr lang="en-US" sz="220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6151" name="Text Box 6150"/>
          <p:cNvSpPr txBox="1"/>
          <p:nvPr/>
        </p:nvSpPr>
        <p:spPr>
          <a:xfrm>
            <a:off x="1289050" y="4408488"/>
            <a:ext cx="1271270" cy="42989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sz="2200">
                <a:solidFill>
                  <a:srgbClr val="FF0000"/>
                </a:solidFill>
                <a:latin typeface="Arial" panose="020B0604020202020204" pitchFamily="34" charset="0"/>
              </a:rPr>
              <a:t>attended </a:t>
            </a:r>
          </a:p>
        </p:txBody>
      </p:sp>
      <p:sp>
        <p:nvSpPr>
          <p:cNvPr id="6152" name="Text Box 6151"/>
          <p:cNvSpPr txBox="1"/>
          <p:nvPr/>
        </p:nvSpPr>
        <p:spPr>
          <a:xfrm>
            <a:off x="3117850" y="4884738"/>
            <a:ext cx="835660" cy="42989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sz="2200">
                <a:solidFill>
                  <a:srgbClr val="FF0000"/>
                </a:solidFill>
                <a:latin typeface="Arial" panose="020B0604020202020204" pitchFamily="34" charset="0"/>
              </a:rPr>
              <a:t>knew </a:t>
            </a:r>
          </a:p>
        </p:txBody>
      </p:sp>
      <p:sp>
        <p:nvSpPr>
          <p:cNvPr id="6153" name="Text Box 6152"/>
          <p:cNvSpPr txBox="1"/>
          <p:nvPr/>
        </p:nvSpPr>
        <p:spPr>
          <a:xfrm>
            <a:off x="3345180" y="5761038"/>
            <a:ext cx="1582420" cy="42989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sz="2200">
                <a:solidFill>
                  <a:srgbClr val="FF0000"/>
                </a:solidFill>
                <a:latin typeface="Arial" panose="020B0604020202020204" pitchFamily="34" charset="0"/>
              </a:rPr>
              <a:t>had arrived</a:t>
            </a:r>
            <a:r>
              <a:rPr lang="en-US" sz="220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9" name="Text Box 18"/>
          <p:cNvSpPr txBox="1"/>
          <p:nvPr/>
        </p:nvSpPr>
        <p:spPr>
          <a:xfrm>
            <a:off x="5407660" y="2559050"/>
            <a:ext cx="194945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would type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5" presetClass="emph" presetSubtype="1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6" dur="indefinite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47" dur="indefinite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48" dur="indefinite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5" presetClass="emph" presetSubtype="1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54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55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56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5" presetClass="emph" presetSubtype="1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4" dur="indefinite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65" dur="indefinite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66" dur="indefinite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5" presetClass="emph" presetSubtype="1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74" dur="indefinite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5" dur="indefinite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76" dur="indefinite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5" presetClass="emph" presetSubtype="1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84" dur="indefinite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85" dur="indefinite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6" dur="indefinite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5" presetClass="emph" presetSubtype="1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94" dur="indefinite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95" dur="indefinite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96" dur="indefinite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uiExpand="1" build="p"/>
      <p:bldP spid="6148" grpId="0" bldLvl="0" animBg="1"/>
      <p:bldP spid="6148" grpId="1" bldLvl="0" animBg="1"/>
      <p:bldP spid="6150" grpId="0"/>
      <p:bldP spid="6150" grpId="1"/>
      <p:bldP spid="6151" grpId="0"/>
      <p:bldP spid="6151" grpId="1"/>
      <p:bldP spid="6152" grpId="0"/>
      <p:bldP spid="6152" grpId="1"/>
      <p:bldP spid="6153" grpId="0"/>
      <p:bldP spid="6153" grpId="1"/>
      <p:bldP spid="19" grpId="0"/>
      <p:bldP spid="19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0"/>
            <a:ext cx="7772400" cy="6096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33401" y="0"/>
            <a:ext cx="8001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i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UNIT 11: NATIONAL PARKS</a:t>
            </a:r>
            <a:endParaRPr lang="en-US" sz="36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7" name="Picture 6" descr="images (3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609600"/>
            <a:ext cx="7696200" cy="6096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62000" y="685800"/>
            <a:ext cx="7620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LANGUAGE FORCUS (</a:t>
            </a:r>
            <a:r>
              <a:rPr lang="en-US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Conditional sentences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 descr="l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732280"/>
            <a:ext cx="9144000" cy="5125720"/>
          </a:xfrm>
          <a:prstGeom prst="rect">
            <a:avLst/>
          </a:prstGeom>
        </p:spPr>
      </p:pic>
      <p:sp>
        <p:nvSpPr>
          <p:cNvPr id="30" name="Text Box 29"/>
          <p:cNvSpPr txBox="1"/>
          <p:nvPr/>
        </p:nvSpPr>
        <p:spPr>
          <a:xfrm>
            <a:off x="533400" y="1250950"/>
            <a:ext cx="7924165" cy="49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III - TASK 2: M</a:t>
            </a:r>
            <a:r>
              <a:rPr sz="260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sym typeface="+mn-ea"/>
              </a:rPr>
              <a:t>ake conditional sentences</a:t>
            </a:r>
            <a:r>
              <a:rPr lang="en-US" sz="2600" b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7171" name="Text Placeholder 7170"/>
          <p:cNvSpPr>
            <a:spLocks noGrp="1"/>
          </p:cNvSpPr>
          <p:nvPr/>
        </p:nvSpPr>
        <p:spPr>
          <a:xfrm>
            <a:off x="533400" y="2099310"/>
            <a:ext cx="8441055" cy="439610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FontTx/>
              <a:buAutoNum type="arabicPeriod"/>
            </a:pPr>
            <a:r>
              <a:rPr sz="2200">
                <a:latin typeface="Arial" panose="020B0604020202020204" pitchFamily="34" charset="0"/>
                <a:cs typeface="Arial" panose="020B0604020202020204" pitchFamily="34" charset="0"/>
              </a:rPr>
              <a:t>Keep silent or you’ll wake the baby up</a:t>
            </a:r>
          </a:p>
          <a:p>
            <a:pPr marL="609600" indent="-609600">
              <a:buFontTx/>
              <a:buNone/>
            </a:pPr>
            <a:r>
              <a:rPr sz="2200">
                <a:latin typeface="Arial" panose="020B0604020202020204" pitchFamily="34" charset="0"/>
                <a:cs typeface="Arial" panose="020B0604020202020204" pitchFamily="34" charset="0"/>
              </a:rPr>
              <a:t>→ If  </a:t>
            </a:r>
          </a:p>
          <a:p>
            <a:pPr marL="609600" indent="-609600">
              <a:buFontTx/>
              <a:buAutoNum type="arabicPeriod" startAt="2"/>
            </a:pPr>
            <a:r>
              <a:rPr sz="2200">
                <a:latin typeface="Arial" panose="020B0604020202020204" pitchFamily="34" charset="0"/>
                <a:cs typeface="Arial" panose="020B0604020202020204" pitchFamily="34" charset="0"/>
              </a:rPr>
              <a:t>Stop talking or you won’t understand the lesson </a:t>
            </a:r>
          </a:p>
          <a:p>
            <a:pPr marL="609600" indent="-609600">
              <a:buNone/>
            </a:pPr>
            <a:r>
              <a:rPr sz="2200">
                <a:latin typeface="Arial" panose="020B0604020202020204" pitchFamily="34" charset="0"/>
                <a:cs typeface="Arial" panose="020B0604020202020204" pitchFamily="34" charset="0"/>
              </a:rPr>
              <a:t>→ If </a:t>
            </a:r>
          </a:p>
          <a:p>
            <a:pPr marL="609600" indent="-609600">
              <a:buFontTx/>
              <a:buAutoNum type="arabicPeriod" startAt="3"/>
            </a:pPr>
            <a:r>
              <a:rPr sz="2200">
                <a:latin typeface="Arial" panose="020B0604020202020204" pitchFamily="34" charset="0"/>
                <a:cs typeface="Arial" panose="020B0604020202020204" pitchFamily="34" charset="0"/>
              </a:rPr>
              <a:t>I don’t know her number, so I don’t ring her up </a:t>
            </a:r>
          </a:p>
          <a:p>
            <a:pPr marL="609600" indent="-609600">
              <a:buNone/>
            </a:pPr>
            <a:r>
              <a:rPr sz="22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→ If </a:t>
            </a:r>
            <a:endParaRPr sz="2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>
              <a:buFontTx/>
              <a:buAutoNum type="arabicPeriod" startAt="4"/>
            </a:pPr>
            <a:r>
              <a:rPr sz="2200">
                <a:latin typeface="Arial" panose="020B0604020202020204" pitchFamily="34" charset="0"/>
                <a:cs typeface="Arial" panose="020B0604020202020204" pitchFamily="34" charset="0"/>
              </a:rPr>
              <a:t>I don’t know the answer, so I can’t tell you </a:t>
            </a:r>
          </a:p>
          <a:p>
            <a:pPr marL="609600" indent="-609600">
              <a:buNone/>
            </a:pPr>
            <a:r>
              <a:rPr sz="22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→ If </a:t>
            </a:r>
            <a:endParaRPr sz="2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>
              <a:buFontTx/>
              <a:buAutoNum type="arabicPeriod" startAt="5"/>
            </a:pPr>
            <a:r>
              <a:rPr sz="2200">
                <a:latin typeface="Arial" panose="020B0604020202020204" pitchFamily="34" charset="0"/>
                <a:cs typeface="Arial" panose="020B0604020202020204" pitchFamily="34" charset="0"/>
              </a:rPr>
              <a:t>We got lost because we didn’t have a map </a:t>
            </a:r>
          </a:p>
          <a:p>
            <a:pPr marL="609600" indent="-609600">
              <a:buNone/>
            </a:pPr>
            <a:r>
              <a:rPr sz="22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→ If </a:t>
            </a:r>
            <a:r>
              <a:rPr sz="2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609600" indent="-609600">
              <a:buFontTx/>
              <a:buAutoNum type="arabicPeriod" startAt="2"/>
            </a:pPr>
            <a:endParaRPr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2" name="Text Box 7171"/>
          <p:cNvSpPr txBox="1"/>
          <p:nvPr/>
        </p:nvSpPr>
        <p:spPr>
          <a:xfrm>
            <a:off x="1089025" y="2521903"/>
            <a:ext cx="6149975" cy="42989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sz="2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don’t keep silent , you will wake the baby up </a:t>
            </a:r>
          </a:p>
        </p:txBody>
      </p:sp>
      <p:sp>
        <p:nvSpPr>
          <p:cNvPr id="7173" name="Text Box 7172"/>
          <p:cNvSpPr txBox="1"/>
          <p:nvPr/>
        </p:nvSpPr>
        <p:spPr>
          <a:xfrm>
            <a:off x="1228090" y="3326765"/>
            <a:ext cx="7051675" cy="42989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sz="2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don’t stop talking , you won’t understand the lesson </a:t>
            </a:r>
          </a:p>
        </p:txBody>
      </p:sp>
      <p:sp>
        <p:nvSpPr>
          <p:cNvPr id="7174" name="Text Box 7173"/>
          <p:cNvSpPr txBox="1"/>
          <p:nvPr/>
        </p:nvSpPr>
        <p:spPr>
          <a:xfrm>
            <a:off x="1228090" y="4082098"/>
            <a:ext cx="4938395" cy="42989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sz="2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knew her number, I would ring her up </a:t>
            </a:r>
          </a:p>
        </p:txBody>
      </p:sp>
      <p:sp>
        <p:nvSpPr>
          <p:cNvPr id="7175" name="Text Box 7174"/>
          <p:cNvSpPr txBox="1"/>
          <p:nvPr/>
        </p:nvSpPr>
        <p:spPr>
          <a:xfrm>
            <a:off x="1228090" y="4974273"/>
            <a:ext cx="4361815" cy="42989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sz="2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knew the answer, I could tell you</a:t>
            </a:r>
            <a:r>
              <a:rPr sz="2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7176" name="Text Box 7175"/>
          <p:cNvSpPr txBox="1"/>
          <p:nvPr/>
        </p:nvSpPr>
        <p:spPr>
          <a:xfrm>
            <a:off x="1197610" y="5779135"/>
            <a:ext cx="5932805" cy="42989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sz="2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had had a map, we would not have got lost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2000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2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7171" grpId="0" uiExpand="1" build="p"/>
      <p:bldP spid="7172" grpId="0"/>
      <p:bldP spid="7173" grpId="0"/>
      <p:bldP spid="7174" grpId="0"/>
      <p:bldP spid="7175" grpId="0"/>
      <p:bldP spid="717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0"/>
            <a:ext cx="7772400" cy="6096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33401" y="0"/>
            <a:ext cx="8001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i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UNIT 11: NATIONAL PARKS</a:t>
            </a:r>
            <a:endParaRPr lang="en-US" sz="36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7" name="Picture 6" descr="images (3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609600"/>
            <a:ext cx="7696200" cy="6096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62000" y="685800"/>
            <a:ext cx="7620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LANGUAGE FORCUS (</a:t>
            </a:r>
            <a:r>
              <a:rPr lang="en-US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Conditional sentences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 descr="l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371600"/>
            <a:ext cx="9144000" cy="5486400"/>
          </a:xfrm>
          <a:prstGeom prst="rect">
            <a:avLst/>
          </a:prstGeom>
        </p:spPr>
      </p:pic>
      <p:sp>
        <p:nvSpPr>
          <p:cNvPr id="8195" name="Content Placeholder 8194"/>
          <p:cNvSpPr>
            <a:spLocks noGrp="1"/>
          </p:cNvSpPr>
          <p:nvPr/>
        </p:nvSpPr>
        <p:spPr>
          <a:xfrm>
            <a:off x="533400" y="1713865"/>
            <a:ext cx="8610600" cy="514413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FontTx/>
              <a:buAutoNum type="arabicPeriod" startAt="6"/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His friends were so late, so they missed the train</a:t>
            </a:r>
          </a:p>
          <a:p>
            <a:pPr marL="609600" indent="-609600">
              <a:buNone/>
            </a:pPr>
            <a:r>
              <a:rPr sz="24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→ If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609600" indent="-609600">
              <a:buFontTx/>
              <a:buAutoNum type="arabicPeriod" startAt="7"/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Today isn’t Sunday, so the pupils cant go swimming </a:t>
            </a:r>
          </a:p>
          <a:p>
            <a:pPr marL="609600" indent="-609600">
              <a:buNone/>
            </a:pPr>
            <a:r>
              <a:rPr sz="24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→ If</a:t>
            </a:r>
            <a:endParaRPr lang="en-US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>
              <a:buFontTx/>
              <a:buAutoNum type="arabicPeriod" startAt="8"/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It is very cold , so we can’t go swimming </a:t>
            </a:r>
          </a:p>
          <a:p>
            <a:pPr marL="609600" indent="-609600">
              <a:buNone/>
            </a:pPr>
            <a:r>
              <a:rPr sz="24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→ If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609600" indent="-609600">
              <a:buFontTx/>
              <a:buAutoNum type="arabicPeriod" startAt="9"/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It was very cold yesterday, so we couldn’t go swimming </a:t>
            </a:r>
          </a:p>
          <a:p>
            <a:pPr marL="609600" indent="-609600">
              <a:buNone/>
            </a:pPr>
            <a:r>
              <a:rPr sz="24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→ If</a:t>
            </a:r>
            <a:endParaRPr lang="en-US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>
              <a:buFontTx/>
              <a:buAutoNum type="arabicPeriod" startAt="10"/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I didn’t watch TV last night because I was busy </a:t>
            </a:r>
          </a:p>
          <a:p>
            <a:pPr marL="609600" indent="-609600">
              <a:buNone/>
            </a:pPr>
            <a:r>
              <a:rPr sz="24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→ If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609600" indent="-609600"/>
            <a:endParaRPr 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6" name="Text Box 8195"/>
          <p:cNvSpPr txBox="1"/>
          <p:nvPr/>
        </p:nvSpPr>
        <p:spPr>
          <a:xfrm>
            <a:off x="1196975" y="2180590"/>
            <a:ext cx="8061325" cy="39878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sz="2000">
                <a:solidFill>
                  <a:srgbClr val="FF0000"/>
                </a:solidFill>
                <a:latin typeface="Arial" panose="020B0604020202020204" pitchFamily="34" charset="0"/>
              </a:rPr>
              <a:t>his friends had not been so late, they would not have missed the train </a:t>
            </a:r>
          </a:p>
        </p:txBody>
      </p:sp>
      <p:sp>
        <p:nvSpPr>
          <p:cNvPr id="8197" name="Text Box 8196"/>
          <p:cNvSpPr txBox="1"/>
          <p:nvPr/>
        </p:nvSpPr>
        <p:spPr>
          <a:xfrm>
            <a:off x="1257300" y="3095625"/>
            <a:ext cx="6964680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Arial" panose="020B0604020202020204" pitchFamily="34" charset="0"/>
              </a:rPr>
              <a:t>today were Sunday, the pupils could go swimming </a:t>
            </a:r>
          </a:p>
        </p:txBody>
      </p:sp>
      <p:sp>
        <p:nvSpPr>
          <p:cNvPr id="8198" name="Text Box 8197"/>
          <p:cNvSpPr txBox="1"/>
          <p:nvPr/>
        </p:nvSpPr>
        <p:spPr>
          <a:xfrm>
            <a:off x="1322705" y="3884930"/>
            <a:ext cx="6389370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Arial" panose="020B0604020202020204" pitchFamily="34" charset="0"/>
              </a:rPr>
              <a:t>It were not (very) cold, we could go swimming </a:t>
            </a:r>
          </a:p>
        </p:txBody>
      </p:sp>
      <p:sp>
        <p:nvSpPr>
          <p:cNvPr id="8199" name="Text Box 8198"/>
          <p:cNvSpPr txBox="1"/>
          <p:nvPr/>
        </p:nvSpPr>
        <p:spPr>
          <a:xfrm>
            <a:off x="1196975" y="4820285"/>
            <a:ext cx="7947660" cy="39878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sz="2000">
                <a:solidFill>
                  <a:srgbClr val="FF0000"/>
                </a:solidFill>
                <a:latin typeface="Arial" panose="020B0604020202020204" pitchFamily="34" charset="0"/>
              </a:rPr>
              <a:t>It had not been (very) cold yesterday, we could have gone swimming </a:t>
            </a:r>
          </a:p>
        </p:txBody>
      </p:sp>
      <p:sp>
        <p:nvSpPr>
          <p:cNvPr id="8200" name="Text Box 8199"/>
          <p:cNvSpPr txBox="1"/>
          <p:nvPr/>
        </p:nvSpPr>
        <p:spPr>
          <a:xfrm>
            <a:off x="1295400" y="5662930"/>
            <a:ext cx="7567295" cy="39878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sz="2000">
                <a:solidFill>
                  <a:srgbClr val="FF0000"/>
                </a:solidFill>
                <a:latin typeface="Arial" panose="020B0604020202020204" pitchFamily="34" charset="0"/>
              </a:rPr>
              <a:t>I had not been busy , I would have watched TV last night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  <p:bldP spid="8196" grpId="0"/>
      <p:bldP spid="8197" grpId="0"/>
      <p:bldP spid="8198" grpId="0"/>
      <p:bldP spid="8199" grpId="0"/>
      <p:bldP spid="820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0"/>
            <a:ext cx="7772400" cy="6096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33401" y="0"/>
            <a:ext cx="8001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i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UNIT 11: NATIONAL PARKS</a:t>
            </a:r>
            <a:endParaRPr lang="en-US" sz="36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7" name="Picture 6" descr="images (3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609600"/>
            <a:ext cx="7696200" cy="6096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62000" y="685800"/>
            <a:ext cx="7620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LANGUAGE FORCUS (</a:t>
            </a:r>
            <a:r>
              <a:rPr lang="en-US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Conditional sentences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 descr="l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771015"/>
            <a:ext cx="9144000" cy="5086985"/>
          </a:xfrm>
          <a:prstGeom prst="rect">
            <a:avLst/>
          </a:prstGeom>
        </p:spPr>
      </p:pic>
      <p:sp>
        <p:nvSpPr>
          <p:cNvPr id="30" name="Text Box 29"/>
          <p:cNvSpPr txBox="1"/>
          <p:nvPr/>
        </p:nvSpPr>
        <p:spPr>
          <a:xfrm>
            <a:off x="533400" y="1250950"/>
            <a:ext cx="7924165" cy="49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III - TASK 3: </a:t>
            </a:r>
            <a:r>
              <a:rPr lang="en-US" sz="2600" b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sym typeface="+mn-ea"/>
              </a:rPr>
              <a:t>Use UNLESS instead of IF</a:t>
            </a:r>
            <a:endParaRPr lang="en-US" sz="2600" b="1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12291" name="Content Placeholder 12290"/>
          <p:cNvSpPr>
            <a:spLocks noGrp="1"/>
          </p:cNvSpPr>
          <p:nvPr/>
        </p:nvSpPr>
        <p:spPr>
          <a:xfrm>
            <a:off x="442595" y="2052320"/>
            <a:ext cx="9144000" cy="60198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FontTx/>
              <a:buAutoNum type="arabicPeriod"/>
            </a:pPr>
            <a:r>
              <a:rPr lang="en-US" sz="2800"/>
              <a:t>If you do not like this one, I’ll bring you another. </a:t>
            </a:r>
          </a:p>
          <a:p>
            <a:pPr marL="609600" indent="-609600">
              <a:buNone/>
            </a:pPr>
            <a:r>
              <a:rPr lang="en-US" sz="2800"/>
              <a:t>Unless </a:t>
            </a:r>
          </a:p>
          <a:p>
            <a:pPr marL="609600" indent="-609600">
              <a:buFontTx/>
              <a:buAutoNum type="arabicPeriod" startAt="2"/>
            </a:pPr>
            <a:r>
              <a:rPr lang="en-US" sz="2800"/>
              <a:t>If she does not hurry, she’ll be late.</a:t>
            </a:r>
          </a:p>
          <a:p>
            <a:pPr marL="609600" indent="-609600">
              <a:buNone/>
            </a:pPr>
            <a:r>
              <a:rPr lang="en-US" sz="2800"/>
              <a:t>Unless </a:t>
            </a:r>
          </a:p>
          <a:p>
            <a:pPr marL="609600" indent="-609600">
              <a:buFontTx/>
              <a:buAutoNum type="arabicPeriod" startAt="3"/>
            </a:pPr>
            <a:r>
              <a:rPr lang="en-US" sz="2800"/>
              <a:t>If you are not careful, you’ll cut yourself. </a:t>
            </a:r>
          </a:p>
          <a:p>
            <a:pPr marL="609600" indent="-609600">
              <a:buNone/>
            </a:pPr>
            <a:r>
              <a:rPr lang="en-US" sz="2800"/>
              <a:t>Unless </a:t>
            </a:r>
          </a:p>
          <a:p>
            <a:pPr marL="609600" indent="-609600">
              <a:buFontTx/>
              <a:buAutoNum type="arabicPeriod" startAt="4"/>
            </a:pPr>
            <a:r>
              <a:rPr lang="en-US" sz="2800"/>
              <a:t>If you had not sneezed, he wouldn’t have known that we were there.</a:t>
            </a:r>
          </a:p>
          <a:p>
            <a:pPr marL="0" indent="0">
              <a:buFontTx/>
              <a:buNone/>
            </a:pPr>
            <a:r>
              <a:rPr lang="en-US" sz="2800">
                <a:sym typeface="+mn-ea"/>
              </a:rPr>
              <a:t>Unless</a:t>
            </a:r>
            <a:endParaRPr lang="en-US" sz="2800"/>
          </a:p>
        </p:txBody>
      </p:sp>
      <p:cxnSp>
        <p:nvCxnSpPr>
          <p:cNvPr id="4" name="Straight Connector 3"/>
          <p:cNvCxnSpPr/>
          <p:nvPr/>
        </p:nvCxnSpPr>
        <p:spPr>
          <a:xfrm>
            <a:off x="1013460" y="2157095"/>
            <a:ext cx="358140" cy="2813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990600" y="2209800"/>
            <a:ext cx="3810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999615" y="2214245"/>
            <a:ext cx="1048385" cy="2241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056765" y="2209800"/>
            <a:ext cx="991235" cy="2616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92" name="Text Box 12291"/>
          <p:cNvSpPr txBox="1"/>
          <p:nvPr/>
        </p:nvSpPr>
        <p:spPr>
          <a:xfrm>
            <a:off x="1483043" y="2471420"/>
            <a:ext cx="7073900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sz="3200" err="1">
                <a:solidFill>
                  <a:srgbClr val="FF0000"/>
                </a:solidFill>
                <a:latin typeface="Arial" panose="020B0604020202020204" pitchFamily="34" charset="0"/>
              </a:rPr>
              <a:t>you like this one, I’ll</a:t>
            </a:r>
            <a:r>
              <a:rPr lang="en-US" sz="3200">
                <a:solidFill>
                  <a:srgbClr val="FF0000"/>
                </a:solidFill>
                <a:latin typeface="Arial" panose="020B0604020202020204" pitchFamily="34" charset="0"/>
              </a:rPr>
              <a:t> bring you another.</a:t>
            </a:r>
            <a:r>
              <a:rPr lang="en-US" sz="3200">
                <a:latin typeface="Arial" panose="020B0604020202020204" pitchFamily="34" charset="0"/>
              </a:rPr>
              <a:t> 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1085215" y="3199765"/>
            <a:ext cx="286385" cy="2292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1066800" y="3200400"/>
            <a:ext cx="3048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985010" y="3142615"/>
            <a:ext cx="1291590" cy="3625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1985010" y="3200400"/>
            <a:ext cx="1291590" cy="3568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93" name="Text Box 12292"/>
          <p:cNvSpPr txBox="1"/>
          <p:nvPr/>
        </p:nvSpPr>
        <p:spPr>
          <a:xfrm>
            <a:off x="1483360" y="3557270"/>
            <a:ext cx="4791710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Arial" panose="020B0604020202020204" pitchFamily="34" charset="0"/>
              </a:rPr>
              <a:t>she hurries, she’ll be late. 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1070610" y="4185920"/>
            <a:ext cx="300990" cy="3098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990600" y="4191000"/>
            <a:ext cx="3810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542540" y="4214495"/>
            <a:ext cx="505460" cy="2813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2542540" y="4267200"/>
            <a:ext cx="505460" cy="2330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94" name="Text Box 12293"/>
          <p:cNvSpPr txBox="1"/>
          <p:nvPr/>
        </p:nvSpPr>
        <p:spPr>
          <a:xfrm>
            <a:off x="1483360" y="4572000"/>
            <a:ext cx="6327775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Arial" panose="020B0604020202020204" pitchFamily="34" charset="0"/>
              </a:rPr>
              <a:t>you are careful, you’ll cut yourself. 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013460" y="5186045"/>
            <a:ext cx="358140" cy="3003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990600" y="5257800"/>
            <a:ext cx="3810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590800" y="5257800"/>
            <a:ext cx="5334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2642235" y="5257800"/>
            <a:ext cx="481965" cy="2851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95" name="Text Box 12294"/>
          <p:cNvSpPr txBox="1"/>
          <p:nvPr/>
        </p:nvSpPr>
        <p:spPr>
          <a:xfrm>
            <a:off x="1483360" y="6030913"/>
            <a:ext cx="6532880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Arial" panose="020B0604020202020204" pitchFamily="34" charset="0"/>
              </a:rPr>
              <a:t> you had sneezed , he wouldn’t …..</a:t>
            </a:r>
            <a:r>
              <a:rPr lang="en-US">
                <a:latin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uiExpand="1" build="p"/>
      <p:bldP spid="12292" grpId="0"/>
      <p:bldP spid="12293" grpId="0"/>
      <p:bldP spid="12294" grpId="0"/>
      <p:bldP spid="1229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999</Words>
  <Application>Microsoft Office PowerPoint</Application>
  <PresentationFormat>On-screen Show (4:3)</PresentationFormat>
  <Paragraphs>153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saocodon</cp:lastModifiedBy>
  <cp:revision>63</cp:revision>
  <dcterms:created xsi:type="dcterms:W3CDTF">2020-04-26T13:32:00Z</dcterms:created>
  <dcterms:modified xsi:type="dcterms:W3CDTF">2020-04-27T23:34:11Z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1033-11.2.0.9281</vt:lpwstr>
  </property>
</Properties>
</file>